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handoutMasterIdLst>
    <p:handoutMasterId r:id="rId19"/>
  </p:handoutMasterIdLst>
  <p:sldIdLst>
    <p:sldId id="297" r:id="rId2"/>
    <p:sldId id="300" r:id="rId3"/>
    <p:sldId id="283" r:id="rId4"/>
    <p:sldId id="262" r:id="rId5"/>
    <p:sldId id="293" r:id="rId6"/>
    <p:sldId id="267" r:id="rId7"/>
    <p:sldId id="307" r:id="rId8"/>
    <p:sldId id="298" r:id="rId9"/>
    <p:sldId id="284" r:id="rId10"/>
    <p:sldId id="292" r:id="rId11"/>
    <p:sldId id="291" r:id="rId12"/>
    <p:sldId id="269" r:id="rId13"/>
    <p:sldId id="274" r:id="rId14"/>
    <p:sldId id="299" r:id="rId15"/>
    <p:sldId id="290" r:id="rId16"/>
    <p:sldId id="277" r:id="rId17"/>
  </p:sldIdLst>
  <p:sldSz cx="9144000" cy="6858000" type="screen4x3"/>
  <p:notesSz cx="6858000" cy="93138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4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udler, Brenda" initials="BS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4B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74" autoAdjust="0"/>
    <p:restoredTop sz="94249" autoAdjust="0"/>
  </p:normalViewPr>
  <p:slideViewPr>
    <p:cSldViewPr>
      <p:cViewPr varScale="1">
        <p:scale>
          <a:sx n="101" d="100"/>
          <a:sy n="101" d="100"/>
        </p:scale>
        <p:origin x="1758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5" d="100"/>
        <a:sy n="85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90"/>
      </p:cViewPr>
      <p:guideLst>
        <p:guide orient="horz" pos="2934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7A39CAC-3FA3-4009-A547-82C3E1CB730E}" type="datetimeFigureOut">
              <a:rPr lang="en-US"/>
              <a:pPr>
                <a:defRPr/>
              </a:pPr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6261"/>
            <a:ext cx="2971800" cy="466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6261"/>
            <a:ext cx="2971800" cy="4660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B6EB378-7AA5-442B-8369-07A8FD9669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2644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01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01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39E85DE-1DB3-4107-9A9D-13E60A56EEEC}" type="datetimeFigureOut">
              <a:rPr lang="en-US"/>
              <a:pPr>
                <a:defRPr/>
              </a:pPr>
              <a:t>3/24/2020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1725" y="698500"/>
            <a:ext cx="4654550" cy="3492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24723"/>
            <a:ext cx="5486400" cy="4190921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6261"/>
            <a:ext cx="2971800" cy="466012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6261"/>
            <a:ext cx="2971800" cy="466012"/>
          </a:xfrm>
          <a:prstGeom prst="rect">
            <a:avLst/>
          </a:prstGeom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73D44FE4-4D05-4F66-8704-39B8B29BC0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0490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8448" indent="-28786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51458" indent="-230292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12041" indent="-230292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72625" indent="-230292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33208" indent="-2302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93791" indent="-2302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54375" indent="-2302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14958" indent="-2302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77A88DD-76B3-4431-8D71-59D6051E083D}" type="slidenum">
              <a:rPr lang="en-US" altLang="en-US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8371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17" tIns="46058" rIns="92117" bIns="4605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06FDDD37-3864-4E88-B2C1-0E37E0AF26D9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1</a:t>
            </a:fld>
            <a:endParaRPr lang="en-US" altLang="en-US" sz="1200">
              <a:solidFill>
                <a:srgbClr val="000000"/>
              </a:solidFill>
            </a:endParaRPr>
          </a:p>
        </p:txBody>
      </p:sp>
      <p:sp>
        <p:nvSpPr>
          <p:cNvPr id="58372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17" tIns="46058" rIns="92117" bIns="4605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93816C75-44BA-4DEE-BFE3-C7165B285BE1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1</a:t>
            </a:fld>
            <a:endParaRPr lang="en-US" altLang="en-US" sz="1200">
              <a:solidFill>
                <a:srgbClr val="000000"/>
              </a:solidFill>
            </a:endParaRPr>
          </a:p>
        </p:txBody>
      </p:sp>
      <p:sp>
        <p:nvSpPr>
          <p:cNvPr id="583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8375" name="Rectangle 4"/>
          <p:cNvSpPr>
            <a:spLocks noChangeArrowheads="1"/>
          </p:cNvSpPr>
          <p:nvPr/>
        </p:nvSpPr>
        <p:spPr bwMode="auto">
          <a:xfrm>
            <a:off x="762001" y="4424723"/>
            <a:ext cx="5334000" cy="1849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17" tIns="46058" rIns="92117" bIns="460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>
                <a:solidFill>
                  <a:srgbClr val="000000"/>
                </a:solidFill>
              </a:rPr>
              <a:t>Good morning/afternoon/evening.  </a:t>
            </a:r>
          </a:p>
          <a:p>
            <a:pPr eaLnBrk="1" hangingPunct="1"/>
            <a:endParaRPr lang="en-US" altLang="en-US" sz="1400">
              <a:solidFill>
                <a:srgbClr val="000000"/>
              </a:solidFill>
            </a:endParaRPr>
          </a:p>
          <a:p>
            <a:pPr eaLnBrk="1" hangingPunct="1"/>
            <a:r>
              <a:rPr lang="en-US" altLang="en-US" sz="1400">
                <a:solidFill>
                  <a:srgbClr val="000000"/>
                </a:solidFill>
              </a:rPr>
              <a:t>I’m [Name].  [A little background.]  </a:t>
            </a:r>
          </a:p>
          <a:p>
            <a:pPr eaLnBrk="1" hangingPunct="1"/>
            <a:endParaRPr lang="en-US" altLang="en-US" sz="1400">
              <a:solidFill>
                <a:srgbClr val="000000"/>
              </a:solidFill>
            </a:endParaRPr>
          </a:p>
          <a:p>
            <a:pPr eaLnBrk="1" hangingPunct="1"/>
            <a:r>
              <a:rPr lang="en-US" altLang="en-US" sz="1400">
                <a:solidFill>
                  <a:srgbClr val="000000"/>
                </a:solidFill>
              </a:rPr>
              <a:t>I’m pleased to talk with you about our Military Health System and the Uniformed Services Family Health Plan – USFHP.</a:t>
            </a:r>
          </a:p>
          <a:p>
            <a:pPr eaLnBrk="1" hangingPunct="1"/>
            <a:endParaRPr lang="en-US" altLang="en-US" sz="1400" b="1">
              <a:solidFill>
                <a:srgbClr val="000000"/>
              </a:solidFill>
            </a:endParaRPr>
          </a:p>
          <a:p>
            <a:pPr eaLnBrk="1" hangingPunct="1"/>
            <a:r>
              <a:rPr lang="en-US" altLang="en-US" sz="1400" b="1">
                <a:solidFill>
                  <a:srgbClr val="000000"/>
                </a:solidFill>
              </a:rPr>
              <a:t>NEXT SLIDE</a:t>
            </a:r>
          </a:p>
        </p:txBody>
      </p:sp>
    </p:spTree>
    <p:extLst>
      <p:ext uri="{BB962C8B-B14F-4D97-AF65-F5344CB8AC3E}">
        <p14:creationId xmlns:p14="http://schemas.microsoft.com/office/powerpoint/2010/main" val="3969676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44FE4-4D05-4F66-8704-39B8B29BC006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6081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44FE4-4D05-4F66-8704-39B8B29BC006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0880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11237A-9366-4059-9D6E-F0D68A139CF4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4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0723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94F487F-86E1-4844-9B27-C2C859315A86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24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D02FCF7-2B1D-40EA-9995-BB5F2305F05C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1" y="4424723"/>
            <a:ext cx="5791200" cy="419092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609086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24725"/>
            <a:ext cx="5486400" cy="466011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44FE4-4D05-4F66-8704-39B8B29BC006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7406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F9CF4B7-0E7D-4C8C-A450-7A4FC5F31436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2771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A651C15-6358-4CEE-9629-AC1EAFD70876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2772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236DCAF-EFBE-4BE6-98D3-9E05BE1694B5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277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1400" b="1" dirty="0"/>
          </a:p>
        </p:txBody>
      </p:sp>
      <p:sp>
        <p:nvSpPr>
          <p:cNvPr id="327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52659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11237A-9366-4059-9D6E-F0D68A139CF4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0723" name="Rectangle 7"/>
          <p:cNvSpPr txBox="1">
            <a:spLocks noGrp="1" noChangeArrowheads="1"/>
          </p:cNvSpPr>
          <p:nvPr/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94F487F-86E1-4844-9B27-C2C859315A86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24" name="Rectangle 7"/>
          <p:cNvSpPr txBox="1">
            <a:spLocks noGrp="1" noChangeArrowheads="1"/>
          </p:cNvSpPr>
          <p:nvPr/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D02FCF7-2B1D-40EA-9995-BB5F2305F05C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1" y="4416427"/>
            <a:ext cx="5791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1000" baseline="0" dirty="0"/>
          </a:p>
        </p:txBody>
      </p:sp>
    </p:spTree>
    <p:extLst>
      <p:ext uri="{BB962C8B-B14F-4D97-AF65-F5344CB8AC3E}">
        <p14:creationId xmlns:p14="http://schemas.microsoft.com/office/powerpoint/2010/main" val="415934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44FE4-4D05-4F66-8704-39B8B29BC006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44061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44FE4-4D05-4F66-8704-39B8B29BC006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2153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71FED5-3200-4071-BF70-146CA8277CF9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10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5843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B100794-27A0-4B37-8146-0CCBD8A10A04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5844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99FA456-EF56-4654-8C50-0E56EC09FFC4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58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9825" y="687388"/>
            <a:ext cx="4654550" cy="34925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424721"/>
            <a:ext cx="5486400" cy="442154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772739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5F23DB1-EF39-42A6-B546-47B04E80091B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11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3795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183946-FCF8-48D7-BA3F-5AB1277DECFE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3796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85A0BB1-6EE2-44A4-9C51-811513AED986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37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1" y="4424725"/>
            <a:ext cx="5791200" cy="473645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4261100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B247411-F384-49A0-95DC-24954CF499CD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12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4819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6788A34-A270-49D2-9707-3CAF88041E25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20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FC1C03F-1FC2-4207-A10A-E67DC6B47612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1" y="4427904"/>
            <a:ext cx="5638800" cy="4190921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eaLnBrk="1" fontAlgn="auto" hangingPunct="1">
              <a:spcBef>
                <a:spcPct val="0"/>
              </a:spcBef>
              <a:spcAft>
                <a:spcPts val="0"/>
              </a:spcAft>
              <a:defRPr/>
            </a:pP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957747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F150190-1AFC-4307-8D29-F8CED9C270FD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13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6867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1027730-0A00-4D19-8E75-576102EB5CE7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6868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B7F5AFD-2F11-41C3-98B8-2CBF2ADE9E68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68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7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4166599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F5D3EE4-1138-4637-8192-3455DBCE2448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15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7891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ADC3BBC-C39B-4C34-846D-4783F6F55894}" type="slidenum">
              <a:rPr lang="en-US" altLang="en-US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15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7892" name="Rectangle 7"/>
          <p:cNvSpPr txBox="1">
            <a:spLocks noGrp="1" noChangeArrowheads="1"/>
          </p:cNvSpPr>
          <p:nvPr/>
        </p:nvSpPr>
        <p:spPr bwMode="auto">
          <a:xfrm>
            <a:off x="3884614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8773112-04F1-4A99-8E91-857E19224D52}" type="slidenum">
              <a:rPr lang="en-US" altLang="en-US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15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78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654057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F8B08D-F657-40EA-A967-A5D5FFFC4320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16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8915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138194C-6D99-4D1C-A724-F8A0241962AB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8916" name="Rectangle 7"/>
          <p:cNvSpPr txBox="1">
            <a:spLocks noGrp="1" noChangeArrowheads="1"/>
          </p:cNvSpPr>
          <p:nvPr/>
        </p:nvSpPr>
        <p:spPr bwMode="auto">
          <a:xfrm>
            <a:off x="3884613" y="8846261"/>
            <a:ext cx="2971800" cy="46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148434D-B5B5-49AD-9109-8C313673D077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89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8919" name="Rectangle 4"/>
          <p:cNvSpPr>
            <a:spLocks noChangeArrowheads="1"/>
          </p:cNvSpPr>
          <p:nvPr/>
        </p:nvSpPr>
        <p:spPr bwMode="auto">
          <a:xfrm>
            <a:off x="762001" y="4424721"/>
            <a:ext cx="5334000" cy="1389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30" tIns="46415" rIns="92830" bIns="46415">
            <a:spAutoFit/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It’s been my pleasure talking with you about our Johns Hopkins Uniformed Services Family Health Plan – USFHP. </a:t>
            </a:r>
          </a:p>
          <a:p>
            <a:pPr eaLnBrk="1" hangingPunct="1">
              <a:spcBef>
                <a:spcPct val="0"/>
              </a:spcBef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What are your questions?</a:t>
            </a:r>
          </a:p>
          <a:p>
            <a:pPr eaLnBrk="1" hangingPunct="1">
              <a:spcBef>
                <a:spcPct val="0"/>
              </a:spcBef>
            </a:pPr>
            <a:endParaRPr lang="en-US" altLang="en-US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1400" b="1" dirty="0">
                <a:solidFill>
                  <a:srgbClr val="000000"/>
                </a:solidFill>
                <a:latin typeface="Arial" panose="020B0604020202020204" pitchFamily="34" charset="0"/>
              </a:rPr>
              <a:t>NEXT SLIDE</a:t>
            </a:r>
          </a:p>
        </p:txBody>
      </p:sp>
    </p:spTree>
    <p:extLst>
      <p:ext uri="{BB962C8B-B14F-4D97-AF65-F5344CB8AC3E}">
        <p14:creationId xmlns:p14="http://schemas.microsoft.com/office/powerpoint/2010/main" val="3158954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20962-AA31-4B60-8875-D1971E71B1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983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F0506-E8F0-4C51-88FA-643B7E4BFA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6656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77212-42DF-4D2A-86D3-884BDFADE5D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001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2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9D6AB-2194-461D-AC49-7AB9CBACE7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726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5E8C3-68B6-4A1D-95F1-61B07C00224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3611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018213"/>
            <a:ext cx="1182688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D2FEB-6E61-4C79-88A9-F97E76D3F1D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3831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2D72DC-154F-4EED-93F6-0E035B2AFD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1648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FEC9E0-7E4D-44F4-B616-A85EAC8FE2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2379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3DE5B-EBC4-479C-BD36-065A52B68E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81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AA2BB-2749-4CEC-ABF3-AD67FAECC2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8626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390525"/>
            <a:ext cx="1943100" cy="5705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9625" y="390525"/>
            <a:ext cx="5676900" cy="5705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4E9DA3-5227-414C-8ED0-1E0E1B27E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780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PP_Second_C.jpg                                                0033966FKarls G4                       C0DC18D5: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809625" y="39052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809625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black">
          <a:xfrm>
            <a:off x="809625" y="63246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2895600" y="63246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51254EF1-2D04-491D-9C04-0151E1BAF10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42" r:id="rId1"/>
    <p:sldLayoutId id="2147485743" r:id="rId2"/>
    <p:sldLayoutId id="2147485744" r:id="rId3"/>
    <p:sldLayoutId id="2147485745" r:id="rId4"/>
    <p:sldLayoutId id="2147485746" r:id="rId5"/>
    <p:sldLayoutId id="2147485747" r:id="rId6"/>
    <p:sldLayoutId id="2147485748" r:id="rId7"/>
    <p:sldLayoutId id="2147485749" r:id="rId8"/>
    <p:sldLayoutId id="2147485750" r:id="rId9"/>
    <p:sldLayoutId id="2147485751" r:id="rId10"/>
    <p:sldLayoutId id="214748575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254B8E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254B8E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254B8E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254B8E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254B8E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254B8E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254B8E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254B8E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254B8E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254B8E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334F204-083B-471D-A6C6-B57BA633AA94}" type="slidenum">
              <a:rPr lang="en-US" altLang="en-US">
                <a:solidFill>
                  <a:srgbClr val="FFFFFF"/>
                </a:solidFill>
              </a:rPr>
              <a:pPr eaLnBrk="1" hangingPunct="1"/>
              <a:t>1</a:t>
            </a:fld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838200" y="1524000"/>
            <a:ext cx="7315200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eaLnBrk="1" hangingPunct="1"/>
            <a:r>
              <a:rPr lang="en-US" altLang="en-US" sz="3600" b="1" dirty="0">
                <a:solidFill>
                  <a:srgbClr val="254B8E"/>
                </a:solidFill>
                <a:latin typeface="Cambria" panose="02040503050406030204" pitchFamily="18" charset="0"/>
              </a:rPr>
              <a:t>Johns Hopkins</a:t>
            </a:r>
          </a:p>
          <a:p>
            <a:pPr lvl="0" algn="ctr" eaLnBrk="1" hangingPunct="1"/>
            <a:r>
              <a:rPr lang="en-US" altLang="en-US" sz="3600" b="1" dirty="0">
                <a:solidFill>
                  <a:srgbClr val="254B8E"/>
                </a:solidFill>
                <a:latin typeface="Cambria" panose="02040503050406030204" pitchFamily="18" charset="0"/>
              </a:rPr>
              <a:t>US Family Health Plan</a:t>
            </a:r>
          </a:p>
          <a:p>
            <a:pPr lvl="0" algn="ctr" eaLnBrk="1" hangingPunct="1"/>
            <a:endParaRPr lang="en-US" altLang="en-US" sz="3600" b="1" dirty="0">
              <a:solidFill>
                <a:srgbClr val="254B8E"/>
              </a:solidFill>
              <a:latin typeface="Cambria" panose="02040503050406030204" pitchFamily="18" charset="0"/>
            </a:endParaRPr>
          </a:p>
          <a:p>
            <a:pPr lvl="0" algn="ctr" eaLnBrk="1" hangingPunct="1"/>
            <a:r>
              <a:rPr lang="en-US" altLang="en-US" sz="2800" b="1" dirty="0">
                <a:solidFill>
                  <a:srgbClr val="254B8E"/>
                </a:solidFill>
                <a:latin typeface="Cambria" panose="02040503050406030204" pitchFamily="18" charset="0"/>
              </a:rPr>
              <a:t>Steve Whisler </a:t>
            </a:r>
            <a:r>
              <a:rPr lang="en-US" altLang="en-US" sz="2800" b="1" dirty="0">
                <a:solidFill>
                  <a:srgbClr val="254B8E"/>
                </a:solidFill>
                <a:latin typeface="Calisto MT" panose="02040603050505030304" pitchFamily="18" charset="0"/>
              </a:rPr>
              <a:t>US Navy (Retired)</a:t>
            </a:r>
          </a:p>
          <a:p>
            <a:pPr lvl="0" algn="ctr" eaLnBrk="1" hangingPunct="1"/>
            <a:endParaRPr lang="en-US" altLang="en-US" sz="2400" b="1" dirty="0">
              <a:solidFill>
                <a:srgbClr val="254B8E"/>
              </a:solidFill>
              <a:latin typeface="Calisto MT" panose="02040603050505030304" pitchFamily="18" charset="0"/>
            </a:endParaRPr>
          </a:p>
          <a:p>
            <a:pPr lvl="0" algn="ctr" eaLnBrk="1" hangingPunct="1"/>
            <a:r>
              <a:rPr lang="en-US" altLang="en-US" sz="2400" b="1" dirty="0">
                <a:solidFill>
                  <a:srgbClr val="254B8E"/>
                </a:solidFill>
                <a:latin typeface="Calisto MT" panose="02040603050505030304" pitchFamily="18" charset="0"/>
              </a:rPr>
              <a:t>Manager, Military Relations &amp; Field Services</a:t>
            </a:r>
          </a:p>
          <a:p>
            <a:pPr lvl="0" algn="r" eaLnBrk="1" hangingPunct="1"/>
            <a:r>
              <a:rPr lang="en-US" altLang="en-US" sz="1400" b="1" dirty="0">
                <a:solidFill>
                  <a:srgbClr val="254B8E"/>
                </a:solidFill>
                <a:latin typeface="Calisto MT" panose="02040603050505030304" pitchFamily="18" charset="0"/>
              </a:rPr>
              <a:t>March 2020</a:t>
            </a:r>
            <a:endParaRPr lang="en-US" altLang="en-US" sz="1400" b="1" dirty="0">
              <a:solidFill>
                <a:srgbClr val="254B8E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254B8E"/>
                </a:solidFill>
                <a:latin typeface="Calisto MT" panose="02040603050505030304" pitchFamily="18" charset="0"/>
              </a:rPr>
              <a:t>   </a:t>
            </a:r>
            <a:endParaRPr lang="en-US" altLang="en-US" sz="1600" b="1" dirty="0">
              <a:solidFill>
                <a:srgbClr val="254B8E"/>
              </a:solidFill>
            </a:endParaRPr>
          </a:p>
          <a:p>
            <a:pPr algn="ctr" eaLnBrk="1" hangingPunct="1"/>
            <a:endParaRPr lang="en-US" altLang="en-US" sz="2400" b="1" dirty="0">
              <a:solidFill>
                <a:srgbClr val="254B8E"/>
              </a:solidFill>
            </a:endParaRPr>
          </a:p>
        </p:txBody>
      </p:sp>
      <p:pic>
        <p:nvPicPr>
          <p:cNvPr id="37893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39"/>
          <a:stretch>
            <a:fillRect/>
          </a:stretch>
        </p:blipFill>
        <p:spPr bwMode="auto">
          <a:xfrm>
            <a:off x="7239000" y="5791200"/>
            <a:ext cx="666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5766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649114-35A9-4DCB-8282-EC9874F93D7C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0B7D260-08B1-4DE2-9C3E-80E144139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457200"/>
            <a:ext cx="7315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b="1" dirty="0"/>
              <a:t>Most common TRICARE Options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ACD8470-0B91-4510-BDDF-E5A3EB200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257580"/>
              </p:ext>
            </p:extLst>
          </p:nvPr>
        </p:nvGraphicFramePr>
        <p:xfrm>
          <a:off x="0" y="1214461"/>
          <a:ext cx="9144000" cy="4652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12489046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4552367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925619969"/>
                    </a:ext>
                  </a:extLst>
                </a:gridCol>
              </a:tblGrid>
              <a:tr h="3769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TRICARE Select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TRICARE Prime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8513586"/>
                  </a:ext>
                </a:extLst>
              </a:tr>
              <a:tr h="434096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Self-Managed – PPO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Managed Care Option – HMO (referrals required)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049239"/>
                  </a:ext>
                </a:extLst>
              </a:tr>
              <a:tr h="874473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Any provider that accepts TRICARE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Military Treatment Facility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Humana Military Network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u="sng" dirty="0">
                          <a:solidFill>
                            <a:schemeClr val="tx1"/>
                          </a:solidFill>
                        </a:rPr>
                        <a:t>military &amp; civilian care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US Family Health Plan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Johns Hopkins &amp; partners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u="sng" dirty="0">
                          <a:solidFill>
                            <a:schemeClr val="tx1"/>
                          </a:solidFill>
                        </a:rPr>
                        <a:t>always use civilian care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512211"/>
                  </a:ext>
                </a:extLst>
              </a:tr>
              <a:tr h="60376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You find and choose doctors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Assigned to MTF doctors, if available; then Humana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You always choose your network doctors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091254"/>
                  </a:ext>
                </a:extLst>
              </a:tr>
              <a:tr h="6121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Deductible - $150 / $300</a:t>
                      </a:r>
                    </a:p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Cost shares – usually 20%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Copays for any civilian care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No doctor copays for ADFM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Retirees: always a copay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No doctor copays for ADFM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543245"/>
                  </a:ext>
                </a:extLst>
              </a:tr>
              <a:tr h="61213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Can use MTFs to fill Rx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Copays for any civilian Rx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Can use MTFs to fill Rx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Copays for any civilian Rx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u="none" dirty="0">
                          <a:solidFill>
                            <a:schemeClr val="tx1"/>
                          </a:solidFill>
                        </a:rPr>
                        <a:t>Cannot 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use MTFs for Rx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Rx copays at Walgreens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7251504"/>
                  </a:ext>
                </a:extLst>
              </a:tr>
              <a:tr h="40350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No annual enrollment fee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Annual enrollment fee for retirees only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0981436"/>
                  </a:ext>
                </a:extLst>
              </a:tr>
              <a:tr h="603762">
                <a:tc gridSpan="3"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Annual out-of-pocket cap: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$1000 for Active Duty  /  $3000 for Retirees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0953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06B9BAF-C855-4AC2-B77A-FD8AD2E6152B}"/>
              </a:ext>
            </a:extLst>
          </p:cNvPr>
          <p:cNvSpPr txBox="1"/>
          <p:nvPr/>
        </p:nvSpPr>
        <p:spPr>
          <a:xfrm>
            <a:off x="228600" y="5966936"/>
            <a:ext cx="7162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ADFM – Active Duty Family Members	PPO – Preferred Provider Organization</a:t>
            </a:r>
          </a:p>
          <a:p>
            <a:r>
              <a:rPr lang="en-US" sz="1400" dirty="0"/>
              <a:t>Rx – Prescriptions			HMO – Health Maintenance Organization</a:t>
            </a:r>
          </a:p>
          <a:p>
            <a:r>
              <a:rPr lang="en-US" sz="1400" dirty="0"/>
              <a:t>MTF – Military Treatment Facility</a:t>
            </a:r>
          </a:p>
        </p:txBody>
      </p:sp>
    </p:spTree>
    <p:extLst>
      <p:ext uri="{BB962C8B-B14F-4D97-AF65-F5344CB8AC3E}">
        <p14:creationId xmlns:p14="http://schemas.microsoft.com/office/powerpoint/2010/main" val="3318550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649114-35A9-4DCB-8282-EC9874F93D7C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744538" y="685800"/>
            <a:ext cx="4511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1"/>
              <a:t>US Family Health Plan</a:t>
            </a: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762000" y="1828800"/>
            <a:ext cx="7997825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/>
              <a:t> </a:t>
            </a:r>
            <a:r>
              <a:rPr lang="en-US" altLang="en-US" sz="2400" dirty="0"/>
              <a:t> TRICARE Prime option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  Integral part of the Military Health System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  Same benefits &amp; costs as TRICARE Prime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  Additional value-added services </a:t>
            </a:r>
            <a:endParaRPr lang="en-US" altLang="en-US" sz="2400" i="1" dirty="0"/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  Administered locally by Johns Hopkins Health Care 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  If you relocate: </a:t>
            </a:r>
          </a:p>
          <a:p>
            <a:pPr lvl="1"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Transfer to another USFHP provider</a:t>
            </a:r>
          </a:p>
          <a:p>
            <a:pPr lvl="1"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Transfer to TRICARE Prime provider </a:t>
            </a:r>
          </a:p>
          <a:p>
            <a:pPr lvl="1"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TRICARE Select</a:t>
            </a:r>
          </a:p>
        </p:txBody>
      </p:sp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762000" y="5791200"/>
            <a:ext cx="6958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b="1" i="1"/>
              <a:t>30+ Years of Providing Quality TRICARE Prime Services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9F54F01-55C3-407D-BFF1-D06C25A3E202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5363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49275" y="685800"/>
            <a:ext cx="6705600" cy="668338"/>
          </a:xfrm>
        </p:spPr>
        <p:txBody>
          <a:bodyPr/>
          <a:lstStyle/>
          <a:p>
            <a:pPr eaLnBrk="1" hangingPunct="1"/>
            <a:r>
              <a:rPr lang="en-US" altLang="en-US"/>
              <a:t>USFHP Nationally</a:t>
            </a:r>
          </a:p>
        </p:txBody>
      </p:sp>
      <p:pic>
        <p:nvPicPr>
          <p:cNvPr id="15364" name="Picture 12" descr="usfamilyhealth_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5575300"/>
            <a:ext cx="20574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Slide Number Placeholder 5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D0FCACB-9782-46C9-A39A-AAAA67E41AD5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8438" name="TextBox 1"/>
          <p:cNvSpPr txBox="1">
            <a:spLocks noChangeArrowheads="1"/>
          </p:cNvSpPr>
          <p:nvPr/>
        </p:nvSpPr>
        <p:spPr bwMode="auto">
          <a:xfrm>
            <a:off x="406400" y="6261100"/>
            <a:ext cx="25908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1600" dirty="0">
                <a:latin typeface="+mn-lt"/>
                <a:cs typeface="Times New Roman" pitchFamily="18" charset="0"/>
              </a:rPr>
              <a:t>www.usfhp.com</a:t>
            </a:r>
          </a:p>
        </p:txBody>
      </p:sp>
      <p:sp>
        <p:nvSpPr>
          <p:cNvPr id="15367" name="TextBox 7"/>
          <p:cNvSpPr txBox="1">
            <a:spLocks noChangeArrowheads="1"/>
          </p:cNvSpPr>
          <p:nvPr/>
        </p:nvSpPr>
        <p:spPr bwMode="auto">
          <a:xfrm>
            <a:off x="1752600" y="2971800"/>
            <a:ext cx="29892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</a:rPr>
              <a:t> UPDATE WITH NEW MAP</a:t>
            </a:r>
          </a:p>
        </p:txBody>
      </p:sp>
      <p:pic>
        <p:nvPicPr>
          <p:cNvPr id="1536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2244725"/>
            <a:ext cx="489267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TextBox 1"/>
          <p:cNvSpPr txBox="1">
            <a:spLocks noChangeArrowheads="1"/>
          </p:cNvSpPr>
          <p:nvPr/>
        </p:nvSpPr>
        <p:spPr bwMode="auto">
          <a:xfrm>
            <a:off x="6206836" y="1861046"/>
            <a:ext cx="274320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 dirty="0">
                <a:solidFill>
                  <a:schemeClr val="tx1"/>
                </a:solidFill>
              </a:rPr>
              <a:t>Martin’s Point Health Care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/>
              <a:t>Maine, Vermont, New Hampshire and NE New York </a:t>
            </a:r>
            <a:r>
              <a:rPr lang="en-US" altLang="en-US" sz="1200" b="1" dirty="0"/>
              <a:t>888-241-4556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 b="1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 dirty="0">
                <a:solidFill>
                  <a:schemeClr val="tx1"/>
                </a:solidFill>
              </a:rPr>
              <a:t>Southern New England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200" dirty="0"/>
              <a:t>Massachusetts, Rhode Island, Connecticut </a:t>
            </a:r>
            <a:r>
              <a:rPr lang="en-US" altLang="en-US" sz="1200" b="1" dirty="0"/>
              <a:t>800-818-8589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en-US" sz="1200" b="1" dirty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 dirty="0">
                <a:solidFill>
                  <a:schemeClr val="tx1"/>
                </a:solidFill>
              </a:rPr>
              <a:t>Saint Vincent Medical Center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/>
              <a:t>SE New York, E Pennsylvania, W Connecticut, New Jersey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 dirty="0"/>
              <a:t> 800-241-4848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 b="1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 dirty="0">
                <a:solidFill>
                  <a:schemeClr val="tx1"/>
                </a:solidFill>
              </a:rPr>
              <a:t>Johns Hopkins Medicine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/>
              <a:t>Maryland, Washington D.C., parts of Delaware, Pennsylvania, Virginia, West Virginia  </a:t>
            </a:r>
            <a:r>
              <a:rPr lang="en-US" altLang="en-US" sz="1200" b="1" dirty="0"/>
              <a:t>800-801-9322</a:t>
            </a:r>
          </a:p>
        </p:txBody>
      </p:sp>
      <p:sp>
        <p:nvSpPr>
          <p:cNvPr id="15370" name="TextBox 4"/>
          <p:cNvSpPr txBox="1">
            <a:spLocks noChangeArrowheads="1"/>
          </p:cNvSpPr>
          <p:nvPr/>
        </p:nvSpPr>
        <p:spPr bwMode="auto">
          <a:xfrm>
            <a:off x="3352800" y="5276850"/>
            <a:ext cx="2119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>
                <a:solidFill>
                  <a:schemeClr val="tx1"/>
                </a:solidFill>
              </a:rPr>
              <a:t>CHRISTUS Health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/>
              <a:t>SE Texas and SW Louisiana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/>
              <a:t>800-678-7347</a:t>
            </a:r>
          </a:p>
        </p:txBody>
      </p:sp>
      <p:sp>
        <p:nvSpPr>
          <p:cNvPr id="15371" name="TextBox 6"/>
          <p:cNvSpPr txBox="1">
            <a:spLocks noChangeArrowheads="1"/>
          </p:cNvSpPr>
          <p:nvPr/>
        </p:nvSpPr>
        <p:spPr bwMode="auto">
          <a:xfrm>
            <a:off x="1562100" y="1641475"/>
            <a:ext cx="2311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>
                <a:solidFill>
                  <a:schemeClr val="tx1"/>
                </a:solidFill>
              </a:rPr>
              <a:t>Pacific Medical Centers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/>
              <a:t>Puget Sound area, Washington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b="1"/>
              <a:t>800-585-5883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 b="1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72200" y="4191000"/>
            <a:ext cx="2590800" cy="901700"/>
          </a:xfrm>
          <a:prstGeom prst="rect">
            <a:avLst/>
          </a:prstGeom>
          <a:noFill/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4" name="Straight Connector 3"/>
          <p:cNvCxnSpPr/>
          <p:nvPr/>
        </p:nvCxnSpPr>
        <p:spPr>
          <a:xfrm>
            <a:off x="5410200" y="3568700"/>
            <a:ext cx="762000" cy="622300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71525" y="595679"/>
            <a:ext cx="7772400" cy="1143000"/>
          </a:xfrm>
        </p:spPr>
        <p:txBody>
          <a:bodyPr/>
          <a:lstStyle/>
          <a:p>
            <a:r>
              <a:rPr lang="en-US" altLang="en-US" dirty="0"/>
              <a:t>Johns Hopkins USFHP Network</a:t>
            </a:r>
            <a:br>
              <a:rPr lang="en-US" altLang="en-US" dirty="0"/>
            </a:b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D72DC-154F-4EED-93F6-0E035B2AFD97}" type="slidenum">
              <a:rPr lang="en-US" altLang="en-US" smtClean="0"/>
              <a:pPr/>
              <a:t>5</a:t>
            </a:fld>
            <a:endParaRPr lang="en-US" altLang="en-US"/>
          </a:p>
        </p:txBody>
      </p:sp>
      <p:sp>
        <p:nvSpPr>
          <p:cNvPr id="7" name="TextBox 5"/>
          <p:cNvSpPr txBox="1">
            <a:spLocks noGrp="1" noChangeArrowheads="1"/>
          </p:cNvSpPr>
          <p:nvPr>
            <p:ph idx="1"/>
          </p:nvPr>
        </p:nvSpPr>
        <p:spPr bwMode="auto">
          <a:xfrm>
            <a:off x="381000" y="1859175"/>
            <a:ext cx="7772400" cy="417960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buNone/>
              <a:defRPr/>
            </a:pPr>
            <a:r>
              <a:rPr lang="en-US" sz="1600" b="1" dirty="0">
                <a:solidFill>
                  <a:srgbClr val="254B8E"/>
                </a:solidFill>
                <a:latin typeface="+mn-lt"/>
              </a:rPr>
              <a:t>Service Area Includes:</a:t>
            </a:r>
          </a:p>
          <a:p>
            <a:pPr eaLnBrk="1" hangingPunct="1">
              <a:defRPr/>
            </a:pPr>
            <a:endParaRPr lang="en-US" sz="1400" b="1" dirty="0">
              <a:solidFill>
                <a:srgbClr val="254B8E"/>
              </a:solidFill>
              <a:latin typeface="+mn-lt"/>
            </a:endParaRPr>
          </a:p>
          <a:p>
            <a:pPr marL="285750" lvl="1"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MD </a:t>
            </a:r>
          </a:p>
          <a:p>
            <a:pPr marL="285750" lvl="1"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DC</a:t>
            </a:r>
            <a:r>
              <a:rPr lang="en-US" sz="1200" dirty="0">
                <a:solidFill>
                  <a:srgbClr val="254B8E"/>
                </a:solidFill>
                <a:latin typeface="+mn-lt"/>
              </a:rPr>
              <a:t> </a:t>
            </a:r>
            <a:endParaRPr lang="en-US" sz="1400" b="1" dirty="0">
              <a:solidFill>
                <a:srgbClr val="254B8E"/>
              </a:solidFill>
              <a:latin typeface="+mn-lt"/>
            </a:endParaRPr>
          </a:p>
          <a:p>
            <a:pPr marL="285750" lvl="1" eaLnBrk="1" hangingPunct="1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Parts of:</a:t>
            </a:r>
          </a:p>
          <a:p>
            <a:pPr marL="685800" lvl="2" eaLnBrk="1" hangingPunct="1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PA </a:t>
            </a:r>
          </a:p>
          <a:p>
            <a:pPr marL="685800" lvl="2" eaLnBrk="1" hangingPunct="1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DE</a:t>
            </a:r>
          </a:p>
          <a:p>
            <a:pPr marL="685800" lvl="2" eaLnBrk="1" hangingPunct="1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VA </a:t>
            </a:r>
            <a:r>
              <a:rPr lang="en-US" sz="1100" b="1" dirty="0">
                <a:solidFill>
                  <a:srgbClr val="254B8E"/>
                </a:solidFill>
                <a:latin typeface="+mn-lt"/>
              </a:rPr>
              <a:t>(check eligibility</a:t>
            </a:r>
          </a:p>
          <a:p>
            <a:pPr marL="457200" lvl="2" indent="0" eaLnBrk="1" hangingPunct="1">
              <a:spcAft>
                <a:spcPts val="600"/>
              </a:spcAft>
              <a:buClr>
                <a:srgbClr val="FFC000"/>
              </a:buClr>
              <a:buNone/>
              <a:defRPr/>
            </a:pPr>
            <a:r>
              <a:rPr lang="en-US" sz="1100" b="1" dirty="0">
                <a:solidFill>
                  <a:srgbClr val="254B8E"/>
                </a:solidFill>
                <a:latin typeface="+mn-lt"/>
              </a:rPr>
              <a:t>               on website)</a:t>
            </a:r>
          </a:p>
          <a:p>
            <a:pPr marL="685800" lvl="2" eaLnBrk="1" hangingPunct="1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400" b="1" dirty="0">
                <a:solidFill>
                  <a:srgbClr val="254B8E"/>
                </a:solidFill>
                <a:latin typeface="+mn-lt"/>
              </a:rPr>
              <a:t>WV</a:t>
            </a:r>
          </a:p>
          <a:p>
            <a:pPr eaLnBrk="1" hangingPunct="1">
              <a:defRPr/>
            </a:pPr>
            <a:endParaRPr lang="en-US" sz="1100" b="1" dirty="0">
              <a:solidFill>
                <a:srgbClr val="254B8E"/>
              </a:solidFill>
              <a:latin typeface="+mn-lt"/>
            </a:endParaRPr>
          </a:p>
          <a:p>
            <a:pPr eaLnBrk="1" hangingPunct="1">
              <a:defRPr/>
            </a:pPr>
            <a:endParaRPr lang="en-US" sz="1100" b="1" dirty="0">
              <a:solidFill>
                <a:srgbClr val="254B8E"/>
              </a:solidFill>
              <a:latin typeface="+mn-lt"/>
            </a:endParaRPr>
          </a:p>
          <a:p>
            <a:pPr eaLnBrk="1" hangingPunct="1">
              <a:defRPr/>
            </a:pPr>
            <a:endParaRPr lang="en-US" sz="1100" b="1" dirty="0">
              <a:solidFill>
                <a:srgbClr val="254B8E"/>
              </a:solidFill>
              <a:latin typeface="+mn-lt"/>
            </a:endParaRPr>
          </a:p>
          <a:p>
            <a:pPr eaLnBrk="1" hangingPunct="1">
              <a:defRPr/>
            </a:pP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152400" y="6094472"/>
            <a:ext cx="5262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/>
              <a:t>Complete health system</a:t>
            </a:r>
            <a:r>
              <a:rPr lang="en-US" altLang="en-US" sz="1800" dirty="0"/>
              <a:t>: primary care, specialty care, hospitalization, behavioral health and more</a:t>
            </a:r>
          </a:p>
        </p:txBody>
      </p:sp>
      <p:pic>
        <p:nvPicPr>
          <p:cNvPr id="1026" name="Picture 2" descr="C:\Users\KTedford.JHHC\AppData\Local\Microsoft\Windows\Temporary Internet Files\Content.Outlook\YF9PN3O1\PowerPoint_VA_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981200"/>
            <a:ext cx="4976812" cy="394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759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2363AA6-107A-4C70-BF42-47FFE7E83387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7411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33400" y="609600"/>
            <a:ext cx="7315200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Who is Eligible?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71525" y="1905000"/>
            <a:ext cx="8382000" cy="4648200"/>
          </a:xfrm>
        </p:spPr>
        <p:txBody>
          <a:bodyPr/>
          <a:lstStyle/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Active duty family members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Retired service members and families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Family members of activated RC personnel 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Young adults up to age 26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Retirees up to age 65</a:t>
            </a:r>
            <a:endParaRPr lang="en-US" altLang="en-US" sz="2800" dirty="0">
              <a:solidFill>
                <a:srgbClr val="FF0000"/>
              </a:solidFill>
            </a:endParaRP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RC retirees at age 60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 Un-remarried spouses and qualified unmarried children of deceased service members</a:t>
            </a:r>
          </a:p>
          <a:p>
            <a:pPr eaLnBrk="1" hangingPunct="1">
              <a:buClr>
                <a:srgbClr val="254B8E"/>
              </a:buClr>
            </a:pPr>
            <a:endParaRPr lang="en-US" altLang="en-US" sz="800" dirty="0"/>
          </a:p>
          <a:p>
            <a:pPr eaLnBrk="1" hangingPunct="1">
              <a:buClr>
                <a:srgbClr val="254B8E"/>
              </a:buClr>
            </a:pPr>
            <a:endParaRPr lang="en-US" altLang="en-US" sz="800" dirty="0"/>
          </a:p>
        </p:txBody>
      </p:sp>
      <p:sp>
        <p:nvSpPr>
          <p:cNvPr id="17413" name="Slide Number Placeholder 3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B9BA044-EAD6-4F2F-A2AD-149D809E84C8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9F54F01-55C3-407D-BFF1-D06C25A3E202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5363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49275" y="685800"/>
            <a:ext cx="6705600" cy="668338"/>
          </a:xfrm>
        </p:spPr>
        <p:txBody>
          <a:bodyPr/>
          <a:lstStyle/>
          <a:p>
            <a:pPr eaLnBrk="1" hangingPunct="1"/>
            <a:r>
              <a:rPr lang="en-US" altLang="en-US" dirty="0"/>
              <a:t>Eligibility for our Kids</a:t>
            </a:r>
          </a:p>
        </p:txBody>
      </p:sp>
      <p:sp>
        <p:nvSpPr>
          <p:cNvPr id="15365" name="Slide Number Placeholder 5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D0FCACB-9782-46C9-A39A-AAAA67E41AD5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152400" y="1562011"/>
            <a:ext cx="8839200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Kids lose their TRICARE benefits if they: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get married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work for an employer that offers a healthcare option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At 21, benefits continue at no extra cost: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if enrolled in school full time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ends on 23</a:t>
            </a:r>
            <a:r>
              <a:rPr lang="en-US" altLang="en-US" sz="2400" baseline="30000" dirty="0"/>
              <a:t>rd</a:t>
            </a:r>
            <a:r>
              <a:rPr lang="en-US" altLang="en-US" sz="2400" dirty="0"/>
              <a:t> birthday or graduation, whichever is first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At 21, purchase TRICARE Young Adult (TYA)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Monthly premium per child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$228 for TYA Select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$376 for TYA Prime or TYA USFHP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/>
              <a:t>All benefits end at 26, with few exceptions</a:t>
            </a:r>
          </a:p>
        </p:txBody>
      </p:sp>
    </p:spTree>
    <p:extLst>
      <p:ext uri="{BB962C8B-B14F-4D97-AF65-F5344CB8AC3E}">
        <p14:creationId xmlns:p14="http://schemas.microsoft.com/office/powerpoint/2010/main" val="258035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172200" y="6332538"/>
            <a:ext cx="10668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00ABA6C-04FB-4C6D-A980-BDB6C0FD0003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457200" y="609600"/>
            <a:ext cx="5835650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3600" b="1" dirty="0">
                <a:solidFill>
                  <a:srgbClr val="254B8E"/>
                </a:solidFill>
                <a:latin typeface="+mj-lt"/>
              </a:rPr>
              <a:t>What Happens at Age 65?</a:t>
            </a:r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541338" y="1828800"/>
            <a:ext cx="814546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/>
              <a:t>At 65, you are no longer eligible for USFHP membership. In order to retain your TRICARE benefit, you must: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b="1" dirty="0"/>
          </a:p>
          <a:p>
            <a:pPr marL="628650" lvl="1" indent="-171450"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b="1" dirty="0"/>
              <a:t>  </a:t>
            </a:r>
            <a:r>
              <a:rPr lang="en-US" altLang="en-US" sz="2400" dirty="0"/>
              <a:t>Enroll in Medicare Part B </a:t>
            </a:r>
          </a:p>
          <a:p>
            <a:pPr marL="800100" lvl="1" indent="-342900"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endParaRPr lang="en-US" altLang="en-US" sz="2400" dirty="0"/>
          </a:p>
          <a:p>
            <a:pPr marL="628650" lvl="1" indent="-171450"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/>
              <a:t>  Update your Military ID to receive your</a:t>
            </a:r>
          </a:p>
          <a:p>
            <a:pPr lvl="1" eaLnBrk="1" hangingPunct="1">
              <a:spcBef>
                <a:spcPct val="0"/>
              </a:spcBef>
              <a:buClr>
                <a:srgbClr val="FFC000"/>
              </a:buClr>
              <a:buFontTx/>
              <a:buNone/>
              <a:defRPr/>
            </a:pPr>
            <a:r>
              <a:rPr lang="en-US" altLang="en-US" sz="2400" dirty="0"/>
              <a:t>    TRICARE For Life Benefit </a:t>
            </a:r>
          </a:p>
          <a:p>
            <a:pPr lvl="1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b="1" dirty="0"/>
          </a:p>
          <a:p>
            <a:pPr lvl="1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i="1" dirty="0"/>
              <a:t>Johns Hopkins Medicine and Inova Health System accept MEDICARE and TRICARE for Life.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 b="1" i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i="1" dirty="0"/>
              <a:t>Check with your provider.</a:t>
            </a:r>
          </a:p>
        </p:txBody>
      </p:sp>
    </p:spTree>
    <p:extLst>
      <p:ext uri="{BB962C8B-B14F-4D97-AF65-F5344CB8AC3E}">
        <p14:creationId xmlns:p14="http://schemas.microsoft.com/office/powerpoint/2010/main" val="4033910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D1EAC2C-F8FF-4EFD-8F5F-F43F03E67E9D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535852" y="573087"/>
            <a:ext cx="5592763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3600" b="1" dirty="0">
                <a:solidFill>
                  <a:srgbClr val="254B8E"/>
                </a:solidFill>
                <a:latin typeface="+mj-lt"/>
              </a:rPr>
              <a:t>USFHP Benefits</a:t>
            </a:r>
          </a:p>
        </p:txBody>
      </p:sp>
      <p:sp>
        <p:nvSpPr>
          <p:cNvPr id="30724" name="TextBox 4"/>
          <p:cNvSpPr txBox="1">
            <a:spLocks noChangeArrowheads="1"/>
          </p:cNvSpPr>
          <p:nvPr/>
        </p:nvSpPr>
        <p:spPr bwMode="auto">
          <a:xfrm>
            <a:off x="457200" y="1524000"/>
            <a:ext cx="8289925" cy="50713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/>
              <a:t>Comprehensive Patient Centered Medical Home:</a:t>
            </a:r>
          </a:p>
          <a:p>
            <a:pPr marL="0" indent="0" eaLnBrk="1" hangingPunct="1">
              <a:spcBef>
                <a:spcPct val="0"/>
              </a:spcBef>
              <a:buClr>
                <a:srgbClr val="FFC000"/>
              </a:buClr>
              <a:buFontTx/>
              <a:buNone/>
              <a:defRPr/>
            </a:pPr>
            <a:endParaRPr lang="en-US" altLang="en-US" sz="800" dirty="0"/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Preventive medicine</a:t>
            </a:r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 Specialists (referrals required)</a:t>
            </a:r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 Behavioral Health (1-888-281-3186)</a:t>
            </a:r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 Hospitalization (local network hospital or </a:t>
            </a:r>
          </a:p>
          <a:p>
            <a:pPr lvl="1" eaLnBrk="1" hangingPunct="1">
              <a:spcBef>
                <a:spcPct val="0"/>
              </a:spcBef>
              <a:buNone/>
              <a:defRPr/>
            </a:pPr>
            <a:r>
              <a:rPr lang="en-US" altLang="en-US" sz="2000" dirty="0"/>
              <a:t>   The Johns Hopkins Hospital – it’s your choice)</a:t>
            </a:r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 Care Management on request for complex medical </a:t>
            </a:r>
          </a:p>
          <a:p>
            <a:pPr lvl="1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dirty="0"/>
              <a:t>    conditions (1-800-557-6916)</a:t>
            </a:r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 Urgent and worldwide emergency care</a:t>
            </a:r>
          </a:p>
          <a:p>
            <a:pPr lvl="1" eaLnBrk="1" hangingPunct="1">
              <a:spcBef>
                <a:spcPct val="0"/>
              </a:spcBef>
              <a:buFont typeface="Arial" charset="0"/>
              <a:buChar char="•"/>
              <a:defRPr/>
            </a:pPr>
            <a:r>
              <a:rPr lang="en-US" altLang="en-US" sz="2000" dirty="0"/>
              <a:t>  Electronic Medical System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/>
              <a:t>You choose your Primary Care Practice and Provider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endParaRPr lang="en-US" altLang="en-US" sz="800" dirty="0"/>
          </a:p>
          <a:p>
            <a:pPr eaLnBrk="1" hangingPunct="1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/>
              <a:t>Neighborhood practice locations for your convenience</a:t>
            </a:r>
          </a:p>
          <a:p>
            <a:pPr marL="0" indent="0" eaLnBrk="1" hangingPunct="1">
              <a:spcBef>
                <a:spcPct val="0"/>
              </a:spcBef>
              <a:buClr>
                <a:srgbClr val="FFC000"/>
              </a:buClr>
              <a:buFontTx/>
              <a:buNone/>
              <a:defRPr/>
            </a:pPr>
            <a:endParaRPr lang="en-US" altLang="en-US" sz="800" dirty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/>
              <a:t>Prescription drugs with DoD co-pays</a:t>
            </a:r>
            <a:endParaRPr lang="en-US" altLang="en-US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313940-D356-4651-9EEF-F9BC07920421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22531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33400" y="609600"/>
            <a:ext cx="7772400" cy="685800"/>
          </a:xfrm>
        </p:spPr>
        <p:txBody>
          <a:bodyPr/>
          <a:lstStyle/>
          <a:p>
            <a:pPr eaLnBrk="1" hangingPunct="1"/>
            <a:r>
              <a:rPr lang="en-US" altLang="en-US" dirty="0"/>
              <a:t>Prescription Drug Services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614054"/>
            <a:ext cx="8077200" cy="4724401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Clr>
                <a:srgbClr val="254B8E"/>
              </a:buClr>
              <a:buFontTx/>
              <a:buNone/>
            </a:pPr>
            <a:r>
              <a:rPr lang="en-US" altLang="en-US" sz="2400" b="1" dirty="0"/>
              <a:t>Prescriptions filled at Walgreens (up to 30-day supply)           </a:t>
            </a:r>
            <a:endParaRPr lang="en-US" altLang="en-US" sz="2000" b="1" dirty="0"/>
          </a:p>
          <a:p>
            <a:pPr marL="0" indent="0" eaLnBrk="1" hangingPunct="1">
              <a:lnSpc>
                <a:spcPct val="90000"/>
              </a:lnSpc>
              <a:buClr>
                <a:srgbClr val="254B8E"/>
              </a:buClr>
              <a:buFontTx/>
              <a:buNone/>
            </a:pPr>
            <a:endParaRPr lang="en-US" altLang="en-US" sz="2000" b="1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$13 Generic name		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$33 Brand name		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$60 Non-formulary 	</a:t>
            </a:r>
          </a:p>
          <a:p>
            <a:pPr marL="457200" lvl="1" indent="0" eaLnBrk="1" hangingPunct="1">
              <a:lnSpc>
                <a:spcPct val="90000"/>
              </a:lnSpc>
              <a:buClr>
                <a:srgbClr val="FFC000"/>
              </a:buClr>
              <a:buNone/>
            </a:pPr>
            <a:r>
              <a:rPr lang="en-US" altLang="en-US" sz="2400" dirty="0"/>
              <a:t>	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254B8E"/>
              </a:buClr>
              <a:buFont typeface="Arial" panose="020B0604020202020204" pitchFamily="34" charset="0"/>
              <a:buChar char="•"/>
            </a:pPr>
            <a:endParaRPr lang="en-US" altLang="en-US" sz="800" dirty="0"/>
          </a:p>
          <a:p>
            <a:pPr marL="0" indent="0" eaLnBrk="1" hangingPunct="1">
              <a:lnSpc>
                <a:spcPct val="90000"/>
              </a:lnSpc>
              <a:buClr>
                <a:srgbClr val="254B8E"/>
              </a:buClr>
              <a:buFontTx/>
              <a:buNone/>
            </a:pPr>
            <a:r>
              <a:rPr lang="en-US" altLang="en-US" sz="2400" b="1" dirty="0"/>
              <a:t>Retail or Mail Order (up to 90-day supply)</a:t>
            </a:r>
          </a:p>
          <a:p>
            <a:pPr marL="0" indent="0" eaLnBrk="1" hangingPunct="1">
              <a:lnSpc>
                <a:spcPct val="90000"/>
              </a:lnSpc>
              <a:buClr>
                <a:srgbClr val="254B8E"/>
              </a:buClr>
              <a:buFontTx/>
              <a:buNone/>
            </a:pPr>
            <a:endParaRPr lang="en-US" altLang="en-US" sz="2400" b="1" dirty="0"/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$10 Generic name		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$29 Brand name		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$60 Non-formulary 		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22533" name="Slide Number Placeholder 3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8B9A556-FC56-4E85-9F2C-B50510FD950D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2379726" y="6324600"/>
            <a:ext cx="4536948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2000" b="1" i="1" dirty="0">
                <a:solidFill>
                  <a:srgbClr val="FF0000"/>
                </a:solidFill>
                <a:latin typeface="+mn-lt"/>
              </a:rPr>
              <a:t>USFHP follows TRICARE Formulary</a:t>
            </a:r>
          </a:p>
        </p:txBody>
      </p:sp>
    </p:spTree>
    <p:extLst>
      <p:ext uri="{BB962C8B-B14F-4D97-AF65-F5344CB8AC3E}">
        <p14:creationId xmlns:p14="http://schemas.microsoft.com/office/powerpoint/2010/main" val="3454254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E99212-172A-4959-8174-3F1FDAD29DB2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19459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09600" y="304800"/>
            <a:ext cx="8534400" cy="1219200"/>
          </a:xfrm>
        </p:spPr>
        <p:txBody>
          <a:bodyPr/>
          <a:lstStyle/>
          <a:p>
            <a:pPr eaLnBrk="1" hangingPunct="1"/>
            <a:r>
              <a:rPr lang="en-US" altLang="en-US"/>
              <a:t>Johns Hopkins USFHP </a:t>
            </a:r>
            <a:br>
              <a:rPr lang="en-US" altLang="en-US"/>
            </a:br>
            <a:r>
              <a:rPr lang="en-US" altLang="en-US" sz="3200"/>
              <a:t>Exclusive Value-Added Services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01813"/>
            <a:ext cx="8077200" cy="4648200"/>
          </a:xfrm>
        </p:spPr>
        <p:txBody>
          <a:bodyPr/>
          <a:lstStyle/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Two free dental cleanings per year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Dental discounts </a:t>
            </a:r>
            <a:r>
              <a:rPr lang="en-US" altLang="en-US" sz="1600" b="1" dirty="0"/>
              <a:t>(except Virginia) 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Annual eye exam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Vision care discounts 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24-hour </a:t>
            </a:r>
            <a:r>
              <a:rPr lang="en-US" altLang="en-US" sz="2400" dirty="0" err="1"/>
              <a:t>NurseLine</a:t>
            </a:r>
            <a:r>
              <a:rPr lang="en-US" altLang="en-US" sz="2400" dirty="0"/>
              <a:t> &amp; online </a:t>
            </a:r>
            <a:r>
              <a:rPr lang="en-US" altLang="en-US" sz="2400" dirty="0" err="1"/>
              <a:t>NurseChat</a:t>
            </a:r>
            <a:endParaRPr lang="en-US" altLang="en-US" sz="2400" dirty="0"/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Health and Wellness programs/coaching 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Infertility treatment services at reduced cost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/>
              <a:t>Elective procedures at reduced cost (e.g., Lasik eye surgery, certain cosmetic procedures)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</a:pPr>
            <a:endParaRPr lang="en-US" altLang="en-US" sz="2400" dirty="0"/>
          </a:p>
          <a:p>
            <a:pPr marL="0" indent="0" algn="ctr" eaLnBrk="1" hangingPunct="1">
              <a:buClr>
                <a:srgbClr val="FFC000"/>
              </a:buClr>
              <a:buNone/>
            </a:pPr>
            <a:r>
              <a:rPr lang="en-US" altLang="en-US" sz="2000" i="1" dirty="0">
                <a:solidFill>
                  <a:srgbClr val="FF0000"/>
                </a:solidFill>
              </a:rPr>
              <a:t>High member satisfaction ratings</a:t>
            </a:r>
          </a:p>
          <a:p>
            <a:pPr marL="0" indent="0" algn="ctr" eaLnBrk="1" hangingPunct="1">
              <a:buClr>
                <a:srgbClr val="FFC000"/>
              </a:buClr>
              <a:buNone/>
            </a:pPr>
            <a:endParaRPr lang="en-US" altLang="en-US" sz="2400" dirty="0"/>
          </a:p>
        </p:txBody>
      </p:sp>
      <p:sp>
        <p:nvSpPr>
          <p:cNvPr id="19461" name="Slide Number Placeholder 3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32B8A0E-660C-4F93-B635-90BF99AE216B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707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EED4408-F27C-4AF1-AFEB-3248F3A65BE0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2150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33400" y="609600"/>
            <a:ext cx="7162800" cy="762000"/>
          </a:xfrm>
        </p:spPr>
        <p:txBody>
          <a:bodyPr/>
          <a:lstStyle/>
          <a:p>
            <a:pPr eaLnBrk="1" hangingPunct="1"/>
            <a:r>
              <a:rPr lang="en-US" altLang="en-US"/>
              <a:t>Cost and Payment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" y="1676400"/>
            <a:ext cx="8915400" cy="4800600"/>
          </a:xfrm>
        </p:spPr>
        <p:txBody>
          <a:bodyPr/>
          <a:lstStyle/>
          <a:p>
            <a:pPr eaLnBrk="1" hangingPunct="1">
              <a:buClr>
                <a:srgbClr val="254B8E"/>
              </a:buClr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Enrollment Fee 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$600 / year for a family … $300 / year for an individual … $0 Active Duty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Tricare Young Adult US Family Health Plan - $376 per month</a:t>
            </a:r>
          </a:p>
          <a:p>
            <a:pPr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Out-of-Pocket Catastrophic Cap </a:t>
            </a:r>
            <a:r>
              <a:rPr lang="en-US" sz="1800" dirty="0">
                <a:solidFill>
                  <a:srgbClr val="FF0000"/>
                </a:solidFill>
              </a:rPr>
              <a:t>(excludes out-of-network expenses)</a:t>
            </a:r>
            <a:endParaRPr lang="en-US" sz="1800" b="1" dirty="0"/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$1000 for Active Duty Family – calendar year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$3000 for Retiree Family – calendar year</a:t>
            </a:r>
            <a:endParaRPr 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Payment –</a:t>
            </a:r>
            <a:r>
              <a:rPr lang="en-US" sz="2000" dirty="0"/>
              <a:t> annually, quarterly, monthly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Allotment from retired pay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Electronic Funds Transfer from checking or savings account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Credit Card charge</a:t>
            </a:r>
          </a:p>
          <a:p>
            <a:pPr eaLnBrk="1" hangingPunct="1">
              <a:lnSpc>
                <a:spcPct val="90000"/>
              </a:lnSpc>
              <a:buClr>
                <a:srgbClr val="254B8E"/>
              </a:buClr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Co-Pays (Retired only, no cost for Active Duty)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$20 Primary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$31 Specialty, Urgent Care 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$62 Emergency Room 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$156 Hospital admission</a:t>
            </a:r>
            <a:endParaRPr lang="en-US" sz="1800" b="1" dirty="0"/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21509" name="Slide Number Placeholder 3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A6BC550-031A-4630-A6E7-7DF30B17E6C9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7449CFF-A336-4CED-9321-2D66E69E82D6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23555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04800" y="685800"/>
            <a:ext cx="7772400" cy="685800"/>
          </a:xfrm>
        </p:spPr>
        <p:txBody>
          <a:bodyPr/>
          <a:lstStyle/>
          <a:p>
            <a:pPr eaLnBrk="1" hangingPunct="1"/>
            <a:r>
              <a:rPr lang="en-US" altLang="en-US" dirty="0"/>
              <a:t>In Summary, the Plan Offers You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828800"/>
            <a:ext cx="8143875" cy="4953000"/>
          </a:xfrm>
        </p:spPr>
        <p:txBody>
          <a:bodyPr/>
          <a:lstStyle/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Full medical, surgical and behavioral health services</a:t>
            </a:r>
            <a:endParaRPr lang="en-US" sz="2400" strike="sngStrike" dirty="0">
              <a:solidFill>
                <a:srgbClr val="FF0000"/>
              </a:solidFill>
            </a:endParaRP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You choose your own personal primary care location and/or physician </a:t>
            </a:r>
          </a:p>
          <a:p>
            <a:pPr marL="400050" lvl="1" indent="0" eaLnBrk="1" hangingPunct="1">
              <a:buClr>
                <a:srgbClr val="FFC000"/>
              </a:buClr>
              <a:buFontTx/>
              <a:buNone/>
              <a:defRPr/>
            </a:pPr>
            <a:r>
              <a:rPr lang="en-US" sz="2400" dirty="0"/>
              <a:t>(all providers credentialed by Johns Hopkins)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Convenient access, close-to-home or work</a:t>
            </a:r>
            <a:endParaRPr lang="en-US" sz="2400" strike="sngStrike" dirty="0">
              <a:solidFill>
                <a:srgbClr val="FF0000"/>
              </a:solidFill>
            </a:endParaRP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Preventive/Wellness care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Prescription drug coverage</a:t>
            </a:r>
          </a:p>
          <a:p>
            <a:pPr eaLnBrk="1" hangingPunct="1">
              <a:buClr>
                <a:srgbClr val="FFC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Extras include: two free dental cleanings per year plus discounted vision and dental services </a:t>
            </a:r>
          </a:p>
          <a:p>
            <a:pPr marL="0" indent="0" eaLnBrk="1" hangingPunct="1">
              <a:buClr>
                <a:srgbClr val="254B8E"/>
              </a:buClr>
              <a:buFontTx/>
              <a:buNone/>
              <a:defRPr/>
            </a:pPr>
            <a:endParaRPr lang="en-US" sz="800" i="1" dirty="0"/>
          </a:p>
          <a:p>
            <a:pPr marL="0" indent="0" eaLnBrk="1" hangingPunct="1">
              <a:buClr>
                <a:srgbClr val="254B8E"/>
              </a:buClr>
              <a:buFontTx/>
              <a:buNone/>
              <a:defRPr/>
            </a:pPr>
            <a:r>
              <a:rPr lang="en-US" sz="2800" b="1" i="1" dirty="0"/>
              <a:t>            </a:t>
            </a:r>
            <a:r>
              <a:rPr lang="en-US" sz="2800" b="1" i="1" dirty="0">
                <a:solidFill>
                  <a:srgbClr val="FF0000"/>
                </a:solidFill>
              </a:rPr>
              <a:t>Trusted and Stable Health Care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D72DC-154F-4EED-93F6-0E035B2AFD97}" type="slidenum">
              <a:rPr lang="en-US" altLang="en-US" smtClean="0"/>
              <a:pPr/>
              <a:t>14</a:t>
            </a:fld>
            <a:endParaRPr lang="en-US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2400" y="627965"/>
            <a:ext cx="7010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kern="0" dirty="0">
                <a:solidFill>
                  <a:srgbClr val="254B8E"/>
                </a:solidFill>
              </a:rPr>
              <a:t>Open Season Facts and QLEs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1600200"/>
            <a:ext cx="79248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kern="0" dirty="0">
                <a:solidFill>
                  <a:srgbClr val="254B8E"/>
                </a:solidFill>
              </a:rPr>
              <a:t>Next Open Season:  11/9/20 – 12/14/20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 kern="0" dirty="0">
              <a:solidFill>
                <a:srgbClr val="254B8E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kern="0" dirty="0">
                <a:solidFill>
                  <a:srgbClr val="254B8E"/>
                </a:solidFill>
              </a:rPr>
              <a:t>(Must stay in a plan (either Prime or Select) all year unless you have a QLE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 kern="0" dirty="0">
              <a:solidFill>
                <a:srgbClr val="254B8E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kern="0" dirty="0">
                <a:solidFill>
                  <a:srgbClr val="254B8E"/>
                </a:solidFill>
              </a:rPr>
              <a:t>Qualifying Life Events (QLE) … within the past 90 days: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kern="0" dirty="0">
              <a:solidFill>
                <a:srgbClr val="254B8E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000000"/>
                </a:solidFill>
              </a:rPr>
              <a:t>The US Family Health Plan is a Prime Option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000000"/>
                </a:solidFill>
              </a:rPr>
              <a:t>You can switch between Prime &amp; USFHP at any time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061686"/>
              </p:ext>
            </p:extLst>
          </p:nvPr>
        </p:nvGraphicFramePr>
        <p:xfrm>
          <a:off x="609600" y="2971800"/>
          <a:ext cx="7924800" cy="2743200"/>
        </p:xfrm>
        <a:graphic>
          <a:graphicData uri="http://schemas.openxmlformats.org/drawingml/2006/table">
            <a:tbl>
              <a:tblPr firstRow="1" firstCol="1" bandRow="1"/>
              <a:tblGrid>
                <a:gridCol w="396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32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Military Changes</a:t>
                      </a:r>
                      <a:endParaRPr lang="en-US" sz="1800" b="1" baseline="0" dirty="0">
                        <a:solidFill>
                          <a:srgbClr val="254B8E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endParaRPr lang="en-US" sz="1400" b="1" baseline="0" dirty="0">
                        <a:solidFill>
                          <a:srgbClr val="254B8E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Activating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Deactivating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Deploying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Injured on Active Duty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Moving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Separating from Active Duty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Retiring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Family Changes</a:t>
                      </a:r>
                      <a:endParaRPr lang="en-US" sz="1800" b="1" baseline="0" dirty="0">
                        <a:solidFill>
                          <a:srgbClr val="254B8E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endParaRPr lang="en-US" sz="1400" b="1" baseline="0" dirty="0">
                        <a:solidFill>
                          <a:srgbClr val="254B8E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Getting Married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Getting Divorced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Having a Baby or Adopting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Children go to College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Children become Adults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Becoming Medicare-Eligible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Moving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Death in Family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b="1" baseline="0" dirty="0">
                          <a:solidFill>
                            <a:srgbClr val="254B8E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Times New Roman"/>
                        </a:rPr>
                        <a:t>Loss / Gain of Other Health Insurance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515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65F9835-2CAB-4F5F-A784-56F58CE0147A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24581" name="Slide Number Placeholder 3"/>
          <p:cNvSpPr txBox="1">
            <a:spLocks noGrp="1"/>
          </p:cNvSpPr>
          <p:nvPr/>
        </p:nvSpPr>
        <p:spPr bwMode="black">
          <a:xfrm>
            <a:off x="6172200" y="63246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52A209F-C7D3-4B29-8182-B16864AF5DEA}" type="slidenum">
              <a:rPr lang="en-US" altLang="en-US" sz="12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7CAEF06-06FA-4AA2-868D-222819265A52}"/>
              </a:ext>
            </a:extLst>
          </p:cNvPr>
          <p:cNvSpPr txBox="1">
            <a:spLocks noRot="1" noChangeArrowheads="1"/>
          </p:cNvSpPr>
          <p:nvPr/>
        </p:nvSpPr>
        <p:spPr bwMode="black">
          <a:xfrm>
            <a:off x="533400" y="609600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254B8E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kern="0" dirty="0"/>
              <a:t>How to Join USFHP</a:t>
            </a:r>
            <a:endParaRPr lang="en-US" altLang="en-US" strike="sngStrike" kern="0" dirty="0">
              <a:solidFill>
                <a:srgbClr val="FF0000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320C9C5-AAD5-4295-9101-2930A7337CA3}"/>
              </a:ext>
            </a:extLst>
          </p:cNvPr>
          <p:cNvSpPr txBox="1">
            <a:spLocks noChangeArrowheads="1"/>
          </p:cNvSpPr>
          <p:nvPr/>
        </p:nvSpPr>
        <p:spPr bwMode="black">
          <a:xfrm>
            <a:off x="533400" y="1600200"/>
            <a:ext cx="83820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254B8E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254B8E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254B8E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254B8E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254B8E"/>
              </a:buClr>
              <a:buFontTx/>
              <a:buNone/>
            </a:pPr>
            <a:r>
              <a:rPr lang="en-US" altLang="en-US" sz="2000" b="1" kern="0" dirty="0"/>
              <a:t>1. Ensure info in DEERS is current</a:t>
            </a:r>
          </a:p>
          <a:p>
            <a:pPr lvl="1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Call 1-800-538-9552 or visit your nearest Military Pass &amp; ID Office</a:t>
            </a:r>
          </a:p>
          <a:p>
            <a:pPr marL="457200" lvl="1" indent="0" eaLnBrk="1" hangingPunct="1">
              <a:lnSpc>
                <a:spcPct val="90000"/>
              </a:lnSpc>
              <a:buClr>
                <a:srgbClr val="FFC000"/>
              </a:buClr>
              <a:buNone/>
            </a:pPr>
            <a:endParaRPr lang="en-US" altLang="en-US" sz="1000" kern="0" dirty="0"/>
          </a:p>
          <a:p>
            <a:pPr marL="0" indent="0" eaLnBrk="1" hangingPunct="1">
              <a:buClr>
                <a:srgbClr val="254B8E"/>
              </a:buClr>
              <a:buFontTx/>
              <a:buNone/>
            </a:pPr>
            <a:r>
              <a:rPr lang="en-US" altLang="en-US" sz="2000" b="1" kern="0" dirty="0"/>
              <a:t>2. Go online &amp; choose your primary care location(s)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www.hopkinsusfhp.org – use the “Find a doctor” tool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Call practice, verify availability, schedule new patient visit</a:t>
            </a:r>
          </a:p>
          <a:p>
            <a:pPr marL="457200" lvl="1" indent="0" eaLnBrk="1" hangingPunct="1">
              <a:lnSpc>
                <a:spcPct val="90000"/>
              </a:lnSpc>
              <a:buClr>
                <a:srgbClr val="FFC000"/>
              </a:buClr>
              <a:buNone/>
            </a:pPr>
            <a:endParaRPr lang="en-US" altLang="en-US" sz="1000" kern="0" dirty="0"/>
          </a:p>
          <a:p>
            <a:pPr marL="0" lvl="1" indent="0" eaLnBrk="1" hangingPunct="1">
              <a:lnSpc>
                <a:spcPct val="90000"/>
              </a:lnSpc>
              <a:buClr>
                <a:srgbClr val="FFC000"/>
              </a:buClr>
              <a:buNone/>
            </a:pPr>
            <a:r>
              <a:rPr lang="en-US" altLang="en-US" sz="2000" b="1" kern="0" dirty="0"/>
              <a:t>3. Call enrollment weekdays 8:30am to 4:30pm – (410) 424-4780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Sponsor’s SSN and dates of birth for those enrolling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Payment for enrollment fee, if retired or a retiree family member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Can also enroll online through Beneficiary Web Enrollment (BWE)</a:t>
            </a:r>
          </a:p>
          <a:p>
            <a:pPr marL="457200" lvl="1" indent="0" eaLnBrk="1" hangingPunct="1">
              <a:lnSpc>
                <a:spcPct val="90000"/>
              </a:lnSpc>
              <a:buClr>
                <a:srgbClr val="FFC000"/>
              </a:buClr>
              <a:buNone/>
            </a:pPr>
            <a:endParaRPr lang="en-US" altLang="en-US" sz="1000" kern="0" dirty="0"/>
          </a:p>
          <a:p>
            <a:pPr marL="0" lvl="1" indent="0" eaLnBrk="1" hangingPunct="1">
              <a:lnSpc>
                <a:spcPct val="90000"/>
              </a:lnSpc>
              <a:buClr>
                <a:srgbClr val="FFC000"/>
              </a:buClr>
              <a:buNone/>
            </a:pPr>
            <a:r>
              <a:rPr lang="en-US" altLang="en-US" sz="2000" b="1" kern="0" dirty="0"/>
              <a:t>4. Call local Walgreens to transfer existing prescriptions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Provide USFHP member information to pharmacist</a:t>
            </a:r>
          </a:p>
          <a:p>
            <a:pPr marL="744538" lvl="2" indent="-279400" eaLnBrk="1" hangingPunct="1">
              <a:lnSpc>
                <a:spcPct val="9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kern="0" dirty="0"/>
              <a:t>Send existing drug authorizations to USFHP Customer Service</a:t>
            </a:r>
          </a:p>
        </p:txBody>
      </p:sp>
    </p:spTree>
    <p:extLst>
      <p:ext uri="{BB962C8B-B14F-4D97-AF65-F5344CB8AC3E}">
        <p14:creationId xmlns:p14="http://schemas.microsoft.com/office/powerpoint/2010/main" val="2394918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3DCB94-DF84-4C41-9C55-6B975A151E86}" type="slidenum">
              <a:rPr lang="en-US" altLang="en-US" sz="1200">
                <a:solidFill>
                  <a:srgbClr val="FFFFFF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pic>
        <p:nvPicPr>
          <p:cNvPr id="2560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39"/>
          <a:stretch>
            <a:fillRect/>
          </a:stretch>
        </p:blipFill>
        <p:spPr bwMode="auto">
          <a:xfrm>
            <a:off x="7239000" y="5791200"/>
            <a:ext cx="666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1870857" y="2775475"/>
            <a:ext cx="5410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I’ll be happy to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answer your questions</a:t>
            </a:r>
          </a:p>
        </p:txBody>
      </p:sp>
      <p:pic>
        <p:nvPicPr>
          <p:cNvPr id="25605" name="Picture 5" descr="C:\Users\ktedfor1\AppData\Local\Microsoft\Windows\Temporary Internet Files\Content.IE5\76GY0YH1\questions-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987" y="4445184"/>
            <a:ext cx="1206500" cy="1229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C:\Users\ktedfor1\AppData\Local\Microsoft\Windows\Temporary Internet Files\Content.IE5\W2I210GS\questions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33600"/>
            <a:ext cx="1633538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6" descr="C:\Users\ktedfor1\AppData\Local\Microsoft\Windows\Temporary Internet Files\Content.IE5\W2I210GS\questions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2" y="2133600"/>
            <a:ext cx="1633538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75DE14D7-B8FB-4E44-A27D-4463E03D4B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" y="558218"/>
            <a:ext cx="8305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rgbClr val="254B8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254B8E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254B8E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254B8E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www.HopkinsUSFHP.org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JHM_Dome">
  <a:themeElements>
    <a:clrScheme name="JHM_Do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HM_Do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HM_Do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HM_Do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HM_Do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HM_Do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HM_Do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HM_Do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HM_Do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HM_Do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HM_Do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HM_Do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HM_Do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HM_Do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3150</TotalTime>
  <Words>1343</Words>
  <Application>Microsoft Office PowerPoint</Application>
  <PresentationFormat>On-screen Show (4:3)</PresentationFormat>
  <Paragraphs>314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Calisto MT</vt:lpstr>
      <vt:lpstr>Cambria</vt:lpstr>
      <vt:lpstr>Symbol</vt:lpstr>
      <vt:lpstr>Times New Roman</vt:lpstr>
      <vt:lpstr>Wingdings</vt:lpstr>
      <vt:lpstr>JHM_Dome</vt:lpstr>
      <vt:lpstr>PowerPoint Presentation</vt:lpstr>
      <vt:lpstr>PowerPoint Presentation</vt:lpstr>
      <vt:lpstr>PowerPoint Presentation</vt:lpstr>
      <vt:lpstr>USFHP Nationally</vt:lpstr>
      <vt:lpstr>Johns Hopkins USFHP Network </vt:lpstr>
      <vt:lpstr>Who is Eligible?</vt:lpstr>
      <vt:lpstr>Eligibility for our Kids</vt:lpstr>
      <vt:lpstr>PowerPoint Presentation</vt:lpstr>
      <vt:lpstr>PowerPoint Presentation</vt:lpstr>
      <vt:lpstr>Prescription Drug Services</vt:lpstr>
      <vt:lpstr>Johns Hopkins USFHP  Exclusive Value-Added Services</vt:lpstr>
      <vt:lpstr>Cost and Payment</vt:lpstr>
      <vt:lpstr>In Summary, the Plan Offers You</vt:lpstr>
      <vt:lpstr>PowerPoint Presentation</vt:lpstr>
      <vt:lpstr>PowerPoint Presentation</vt:lpstr>
      <vt:lpstr>PowerPoint Presentation</vt:lpstr>
    </vt:vector>
  </TitlesOfParts>
  <Company>Johns Hopkins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Olson, Susan</cp:lastModifiedBy>
  <cp:revision>250</cp:revision>
  <cp:lastPrinted>2019-09-20T02:00:07Z</cp:lastPrinted>
  <dcterms:created xsi:type="dcterms:W3CDTF">2012-04-03T17:05:20Z</dcterms:created>
  <dcterms:modified xsi:type="dcterms:W3CDTF">2020-03-24T20:00:42Z</dcterms:modified>
</cp:coreProperties>
</file>